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27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534731-5A24-4DE6-8365-DF0406D267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2C116B-6B1C-41E5-B9CE-B87839CC3A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58FA79-D524-4C19-9CDC-2F46B619E18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B1C92B-0745-4443-A8E5-7B9EE8A96A3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75658D3-0052-4081-AFCD-A453865728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8D9B19-7B82-4DA7-A612-00A4DF1058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33C772-1E3A-4EC0-8561-3B7A3F41AA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0029C36-1311-4F1B-8D7F-303030C781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B34D6C-349C-41AA-9428-67D00AE4B4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77EEF9-F220-4EC6-9514-4957D36457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58035B-4598-46F2-851A-2CAD3995DF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DD04C0-5779-4562-B7F2-4C176B5B12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5F4DEEA-837C-4CA2-8C3D-A064EF8BEE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1662332-56F3-4E37-AB65-90617A6482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05E7F7-19DC-418C-8770-08FDC6CAAA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35BCF1-7FB7-42FA-9B7C-0B623FD957D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6F9CC0-EFC0-4431-BA81-0FCA32C1DC6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CDBD1D7-EE7F-43D0-8DE9-0B7B96C38F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A070D1-7A03-4196-8F79-18BF21C75B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6C7E34E-33CE-4C60-9B7A-1CA0AD9D1D8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13F10B1-8577-4D20-BD6D-EDFA1428CC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C041C4-066D-4E40-B142-64E4B8464B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0BA7E4-0342-474A-A86F-85F1B5CBD3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72DCA09-5692-47DB-824A-74799B06E4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DF8690B-C4B9-421B-A3CF-2A87FD076E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7495968-D6A9-4BF0-8AC9-10ADB11EB5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2080A4-6F04-42F8-AC8E-E18705AA80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248616F-983F-430C-90F9-B8019BD98C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958C15-6844-4204-A455-53C83D9C06C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4B46AEC-CBDB-4FAC-A6D2-0270904204D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1A4686-CD3E-43B9-8F8E-86688DCE11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41BC7F-7125-4045-A851-5745D83C1F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BF979F3-F494-4B23-BF2F-16B2727F50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DD57AD-5656-4206-BC95-47AD65535E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78D270C-94B8-4BD9-99E6-483CACCD76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4DD8700-80FE-4C3E-BA63-CAB2A24E2D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53CE6BD-1B50-400E-BE3C-E3783C3DF7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FC3C479-4949-471F-B264-66D5472B9B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19A2D58-CA98-4826-A78A-9D93EC2C8E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6E086E2-A05D-4B12-BCBE-53F329CB6A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6C636DB-BE1B-40F8-A2DE-F8A6025DBB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109C59C-283B-45AF-817F-3D078A2BF4C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F52F92F-38C5-4EFA-962C-9EE93E8B3D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776D1AB-3B4C-4762-BC76-EB5638099D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EEDFEB-BB37-4025-B99E-4A521AA520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D38482F-7DFF-40A1-B27B-C8B069B83F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6BCDB73-F9F9-4B3E-865B-4B288FBB04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449148E-2397-4CC7-ABBD-9700799775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372F709-C66B-4FEC-ACDA-CC61EB5EAB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E8A62BA-08B5-4C13-9504-213CE2720F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711522C-CEE4-4EE6-85FA-351F6B5C28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431DB64-928A-4642-8659-B3FD8FD9B3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92B58A1-40B7-427F-B9BA-5394C7D149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68F6393-C053-4552-B8B0-68BDE30328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6E851DA-FECD-40E3-AE9E-DC5699FB870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7A759E-1D81-4852-8344-68C83ECC17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24A7CDD-19B2-4F3E-9E0B-65FAC7AD12A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6407398-708A-41C1-8191-F3BA3395C61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EB997BE-5753-41C7-A1BC-C56DEF5C376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ABEB301-FAB7-4ACF-A969-5791C7C9A5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F10D3A9-5EAD-4296-A950-04E3C6F8B5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C1F2FE3-C92D-4B15-8468-417DEBBC5A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6BE8C03-AF54-487A-B068-D49B686096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03380EB-2D3E-45E7-B4CD-0950BD15E9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6272B84-0881-4FBF-8F4D-EB8F0E70B9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0E9F82A-AD86-4A46-AA20-17D17838D9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5286AB-9738-48E9-925B-06E9E11A94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1273E74-2CA5-4146-B121-839A10F2CB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1CC419B-6951-4B70-965F-F7B8FF11E3F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AD88D74-9C04-489C-95BD-85E987518B0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4FB2AF-91B5-494F-B0E2-306C248044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CA4E75-BA09-4743-A652-BDE07E9390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09480" cy="1185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400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420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960" cy="83196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2160" cy="2319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2828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532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5480" cy="10706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34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268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7105C2-1FAB-4CA1-9136-52CFD2D863A5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09480" cy="1185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400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420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960" cy="83196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3040" cy="58132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1960" cy="83196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2360" y="5475240"/>
            <a:ext cx="179640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640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34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49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D08121-AA40-4709-BB52-F678018E8DC3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09480" cy="1185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400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420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960" cy="83196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34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49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A84357-6CFE-4ABD-9898-4127A4AA11F8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09480" cy="1185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400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420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960" cy="83196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34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49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DB9CC33-7656-4346-9545-9FA48455133D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389520" y="347760"/>
            <a:ext cx="11409480" cy="1185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9" name="Rectangle 8"/>
          <p:cNvSpPr/>
          <p:nvPr/>
        </p:nvSpPr>
        <p:spPr>
          <a:xfrm>
            <a:off x="8145000" y="1592280"/>
            <a:ext cx="365400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0" name="Rectangle 9"/>
          <p:cNvSpPr/>
          <p:nvPr/>
        </p:nvSpPr>
        <p:spPr>
          <a:xfrm>
            <a:off x="389520" y="1592280"/>
            <a:ext cx="768420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960" cy="83196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34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49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3D1B85-A42C-4994-879C-4CB982454A4E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6" hidden="1"/>
          <p:cNvSpPr/>
          <p:nvPr/>
        </p:nvSpPr>
        <p:spPr>
          <a:xfrm>
            <a:off x="389520" y="347760"/>
            <a:ext cx="11409480" cy="1185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4" name="Rectangle 8" hidden="1"/>
          <p:cNvSpPr/>
          <p:nvPr/>
        </p:nvSpPr>
        <p:spPr>
          <a:xfrm>
            <a:off x="8145000" y="1592280"/>
            <a:ext cx="365400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5" name="Rectangle 9" hidden="1"/>
          <p:cNvSpPr/>
          <p:nvPr/>
        </p:nvSpPr>
        <p:spPr>
          <a:xfrm>
            <a:off x="389520" y="1592280"/>
            <a:ext cx="768420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1960" cy="831960"/>
          </a:xfrm>
          <a:prstGeom prst="rect">
            <a:avLst/>
          </a:prstGeom>
          <a:ln w="0">
            <a:noFill/>
          </a:ln>
        </p:spPr>
      </p:pic>
      <p:sp>
        <p:nvSpPr>
          <p:cNvPr id="237" name="Rectangle 6"/>
          <p:cNvSpPr/>
          <p:nvPr/>
        </p:nvSpPr>
        <p:spPr>
          <a:xfrm>
            <a:off x="378000" y="1750320"/>
            <a:ext cx="11432160" cy="2319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8" name="Rectangle 8"/>
          <p:cNvSpPr/>
          <p:nvPr/>
        </p:nvSpPr>
        <p:spPr>
          <a:xfrm>
            <a:off x="8381880" y="4155840"/>
            <a:ext cx="3428280" cy="684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9" name="Rectangle 9"/>
          <p:cNvSpPr/>
          <p:nvPr/>
        </p:nvSpPr>
        <p:spPr>
          <a:xfrm>
            <a:off x="378000" y="4155840"/>
            <a:ext cx="7915320" cy="6840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40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5480" cy="107064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134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1268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C8C6CD-3A91-4CB2-BDE2-A83CA79270F6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0080" cy="1957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Weekly update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0080" cy="133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Batbot hovering by means of evolutionary algorithm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2023/04/17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6" name="PlaceHolder 15"/>
          <p:cNvSpPr/>
          <p:nvPr/>
        </p:nvSpPr>
        <p:spPr>
          <a:xfrm>
            <a:off x="123840" y="2057400"/>
            <a:ext cx="11991600" cy="44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Calibration Experiments Conclusion: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Drift Analysis: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We can see that for a minute-long experiment (which is significantly longer than the 5-15 second experiments I plan to do) the drift is in the 10⁻³ range. Which means that the drift can be neglected.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Hysteresis Analysis: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Relative hysteresis error for sensors 1, 4, 5 and 6 is not larger than 3% (acceptable). Nonetheless, sensors 2 and 3 have errors of 16% and 14% respectively. This is due to the small measurement range of this sensors. </a:t>
            </a:r>
            <a:endParaRPr b="0" lang="en-US" sz="24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Solution: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Reposition Batbot in more central position with respect to sensors to obtain a more equal force distribution through the sensors.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1865160" y="0"/>
            <a:ext cx="9107280" cy="6857280"/>
          </a:xfrm>
          <a:prstGeom prst="rect">
            <a:avLst/>
          </a:prstGeom>
          <a:ln w="0">
            <a:noFill/>
          </a:ln>
        </p:spPr>
      </p:pic>
      <p:sp>
        <p:nvSpPr>
          <p:cNvPr id="358" name=""/>
          <p:cNvSpPr/>
          <p:nvPr/>
        </p:nvSpPr>
        <p:spPr>
          <a:xfrm>
            <a:off x="3200400" y="5812560"/>
            <a:ext cx="1145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Sensor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3429000" y="5029200"/>
            <a:ext cx="685440" cy="685440"/>
          </a:xfrm>
          <a:prstGeom prst="donut">
            <a:avLst>
              <a:gd name="adj" fmla="val 7949"/>
            </a:avLst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4569480" y="4225680"/>
            <a:ext cx="1145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Sensor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4572000" y="3429000"/>
            <a:ext cx="685440" cy="685440"/>
          </a:xfrm>
          <a:prstGeom prst="donut">
            <a:avLst>
              <a:gd name="adj" fmla="val 7949"/>
            </a:avLst>
          </a:pr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next week goals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3" name="PlaceHolder 7"/>
          <p:cNvSpPr/>
          <p:nvPr/>
        </p:nvSpPr>
        <p:spPr>
          <a:xfrm>
            <a:off x="123840" y="2057400"/>
            <a:ext cx="11991600" cy="44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Redo the calibration experiments a couple of times to ensure that the values remain constant in different situations.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Prepare and give talk regarding scientific writing.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Thesis Proposal?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Start working on flight command algorithm with the STM32.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0080" cy="1957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0080" cy="133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4640" cy="292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2760" cy="4579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Last Week Goals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Last Week Achievements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Next Week Goa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81040" y="45720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 goals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7" name="PlaceHolder 4"/>
          <p:cNvSpPr/>
          <p:nvPr/>
        </p:nvSpPr>
        <p:spPr>
          <a:xfrm>
            <a:off x="581040" y="2202840"/>
            <a:ext cx="5361480" cy="44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Successfully connect Data Logger to computer and achieve automatic measuring and data reading in Python. (Whole workflow completed)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Design: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Flight Algorithm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Fitness Algorithm (score calculation from sensors)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grpSp>
        <p:nvGrpSpPr>
          <p:cNvPr id="288" name=""/>
          <p:cNvGrpSpPr/>
          <p:nvPr/>
        </p:nvGrpSpPr>
        <p:grpSpPr>
          <a:xfrm>
            <a:off x="7268760" y="1710720"/>
            <a:ext cx="3655080" cy="5032440"/>
            <a:chOff x="7268760" y="1710720"/>
            <a:chExt cx="3655080" cy="5032440"/>
          </a:xfrm>
        </p:grpSpPr>
        <p:pic>
          <p:nvPicPr>
            <p:cNvPr id="289" name="" descr=""/>
            <p:cNvPicPr/>
            <p:nvPr/>
          </p:nvPicPr>
          <p:blipFill>
            <a:blip r:embed="rId1"/>
            <a:stretch/>
          </p:blipFill>
          <p:spPr>
            <a:xfrm>
              <a:off x="8183160" y="2057040"/>
              <a:ext cx="1368000" cy="136800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90" name=""/>
            <p:cNvGrpSpPr/>
            <p:nvPr/>
          </p:nvGrpSpPr>
          <p:grpSpPr>
            <a:xfrm>
              <a:off x="7954560" y="4973400"/>
              <a:ext cx="2053800" cy="1368000"/>
              <a:chOff x="7954560" y="4973400"/>
              <a:chExt cx="2053800" cy="1368000"/>
            </a:xfrm>
          </p:grpSpPr>
          <p:sp>
            <p:nvSpPr>
              <p:cNvPr id="291" name=""/>
              <p:cNvSpPr/>
              <p:nvPr/>
            </p:nvSpPr>
            <p:spPr>
              <a:xfrm>
                <a:off x="7954560" y="6040440"/>
                <a:ext cx="2053800" cy="300960"/>
              </a:xfrm>
              <a:prstGeom prst="rect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"/>
              <p:cNvSpPr/>
              <p:nvPr/>
            </p:nvSpPr>
            <p:spPr>
              <a:xfrm>
                <a:off x="9737640" y="4973400"/>
                <a:ext cx="270720" cy="1063440"/>
              </a:xfrm>
              <a:prstGeom prst="rect">
                <a:avLst/>
              </a:prstGeom>
              <a:solidFill>
                <a:srgbClr val="808080"/>
              </a:solidFill>
              <a:ln w="0">
                <a:solidFill>
                  <a:srgbClr val="808080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"/>
              <p:cNvSpPr/>
              <p:nvPr/>
            </p:nvSpPr>
            <p:spPr>
              <a:xfrm>
                <a:off x="8914680" y="4973760"/>
                <a:ext cx="360" cy="304560"/>
              </a:xfrm>
              <a:prstGeom prst="line">
                <a:avLst/>
              </a:prstGeom>
              <a:ln w="0">
                <a:solidFill>
                  <a:srgbClr val="3465a4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"/>
              <p:cNvSpPr/>
              <p:nvPr/>
            </p:nvSpPr>
            <p:spPr>
              <a:xfrm>
                <a:off x="8914680" y="4973400"/>
                <a:ext cx="819360" cy="38880"/>
              </a:xfrm>
              <a:prstGeom prst="rect">
                <a:avLst/>
              </a:prstGeom>
              <a:solidFill>
                <a:srgbClr val="808080"/>
              </a:solidFill>
              <a:ln w="0">
                <a:solidFill>
                  <a:srgbClr val="666666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295" name="" descr=""/>
              <p:cNvPicPr/>
              <p:nvPr/>
            </p:nvPicPr>
            <p:blipFill>
              <a:blip r:embed="rId2"/>
              <a:stretch/>
            </p:blipFill>
            <p:spPr>
              <a:xfrm>
                <a:off x="8503200" y="4973400"/>
                <a:ext cx="910440" cy="58032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96" name=""/>
            <p:cNvSpPr/>
            <p:nvPr/>
          </p:nvSpPr>
          <p:spPr>
            <a:xfrm>
              <a:off x="9554760" y="2742840"/>
              <a:ext cx="453960" cy="2913120"/>
            </a:xfrm>
            <a:prstGeom prst="curvedConnector3">
              <a:avLst>
                <a:gd name="adj1" fmla="val 284736"/>
              </a:avLst>
            </a:prstGeom>
            <a:noFill/>
            <a:ln w="38160">
              <a:solidFill>
                <a:srgbClr val="bf004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"/>
            <p:cNvSpPr/>
            <p:nvPr/>
          </p:nvSpPr>
          <p:spPr>
            <a:xfrm flipV="1">
              <a:off x="7954560" y="2738520"/>
              <a:ext cx="225360" cy="2913120"/>
            </a:xfrm>
            <a:prstGeom prst="curvedConnector3">
              <a:avLst>
                <a:gd name="adj1" fmla="val -334905"/>
              </a:avLst>
            </a:prstGeom>
            <a:noFill/>
            <a:ln w="38160">
              <a:solidFill>
                <a:srgbClr val="bf004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"/>
            <p:cNvSpPr/>
            <p:nvPr/>
          </p:nvSpPr>
          <p:spPr>
            <a:xfrm>
              <a:off x="9632160" y="3885840"/>
              <a:ext cx="1291680" cy="59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  </a:t>
              </a: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 s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olutions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299" name=""/>
            <p:cNvSpPr/>
            <p:nvPr/>
          </p:nvSpPr>
          <p:spPr>
            <a:xfrm>
              <a:off x="7664040" y="1710720"/>
              <a:ext cx="3079080" cy="34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Project complete Workflow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00" name=""/>
            <p:cNvSpPr/>
            <p:nvPr/>
          </p:nvSpPr>
          <p:spPr>
            <a:xfrm>
              <a:off x="7767720" y="6400440"/>
              <a:ext cx="2699280" cy="34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 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Tests in Testbench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01" name=""/>
            <p:cNvSpPr/>
            <p:nvPr/>
          </p:nvSpPr>
          <p:spPr>
            <a:xfrm>
              <a:off x="7268760" y="3885840"/>
              <a:ext cx="1826280" cy="59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      </a:t>
              </a:r>
              <a:r>
                <a:rPr b="0" i="1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 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measurements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02" name=""/>
            <p:cNvSpPr/>
            <p:nvPr/>
          </p:nvSpPr>
          <p:spPr>
            <a:xfrm flipV="1">
              <a:off x="7954560" y="2738520"/>
              <a:ext cx="225360" cy="2913120"/>
            </a:xfrm>
            <a:prstGeom prst="curvedConnector3">
              <a:avLst>
                <a:gd name="adj1" fmla="val -334905"/>
              </a:avLst>
            </a:prstGeom>
            <a:noFill/>
            <a:ln w="76320">
              <a:solidFill>
                <a:srgbClr val="bf0041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"/>
            <p:cNvSpPr/>
            <p:nvPr/>
          </p:nvSpPr>
          <p:spPr>
            <a:xfrm>
              <a:off x="9552240" y="2742840"/>
              <a:ext cx="453960" cy="2913120"/>
            </a:xfrm>
            <a:prstGeom prst="curvedConnector3">
              <a:avLst>
                <a:gd name="adj1" fmla="val 284736"/>
              </a:avLst>
            </a:prstGeom>
            <a:noFill/>
            <a:ln w="38160">
              <a:solidFill>
                <a:srgbClr val="00a933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weeks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5" name="PlaceHolder 6"/>
          <p:cNvSpPr/>
          <p:nvPr/>
        </p:nvSpPr>
        <p:spPr>
          <a:xfrm>
            <a:off x="123840" y="2057400"/>
            <a:ext cx="11991600" cy="44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Finally able to connect DAQ with Python. Advantage: Obtain measurements on Pythons command. Needed to go to byte level with Modbus protocol..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3429000" y="2906280"/>
            <a:ext cx="7772040" cy="374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8" name="PlaceHolder 5"/>
          <p:cNvSpPr/>
          <p:nvPr/>
        </p:nvSpPr>
        <p:spPr>
          <a:xfrm>
            <a:off x="123840" y="2057400"/>
            <a:ext cx="11991600" cy="44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Calibration Experiments (Drift and Hysteresis Analysis):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Why? If the Batbot’s goal is to achieve a neutral state on all sensors (force equals zero), then the sensor values at neutral state must be found.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Idea: Measure sensor values with the Batbot unmounted and define the obtained values as the neutral state.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Problem: Are the neutral state values always the same?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Experiment: Manually applied force for 5 seconds, and measured 55 seconds of neutral state. Repeated for forward, left, back, right, up and down, with respect to the Batbot mounted position.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PlaceHolder 9"/>
          <p:cNvSpPr/>
          <p:nvPr/>
        </p:nvSpPr>
        <p:spPr>
          <a:xfrm>
            <a:off x="123840" y="2057400"/>
            <a:ext cx="11991600" cy="44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Calibration Experiments Results: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-75960" y="2581200"/>
            <a:ext cx="12191400" cy="427644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5029200" y="2743200"/>
            <a:ext cx="32000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Neutral State Intervals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 flipH="1">
            <a:off x="1600200" y="3200400"/>
            <a:ext cx="3886200" cy="16002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"/>
          <p:cNvSpPr/>
          <p:nvPr/>
        </p:nvSpPr>
        <p:spPr>
          <a:xfrm flipH="1">
            <a:off x="3200400" y="3205080"/>
            <a:ext cx="2286360" cy="159552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/>
          <p:nvPr/>
        </p:nvSpPr>
        <p:spPr>
          <a:xfrm flipH="1">
            <a:off x="4572000" y="3205080"/>
            <a:ext cx="914760" cy="16002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>
            <a:off x="5487120" y="3205080"/>
            <a:ext cx="456480" cy="159552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"/>
          <p:cNvSpPr/>
          <p:nvPr/>
        </p:nvSpPr>
        <p:spPr>
          <a:xfrm>
            <a:off x="5498280" y="3205080"/>
            <a:ext cx="2045520" cy="159552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5498280" y="3205080"/>
            <a:ext cx="3417120" cy="159552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5498280" y="3206520"/>
            <a:ext cx="5017320" cy="159408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9829800" y="5029200"/>
            <a:ext cx="1362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Post Down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8458200" y="5029200"/>
            <a:ext cx="1044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Post Up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6675840" y="5029200"/>
            <a:ext cx="1324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Post Right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5257800" y="5029200"/>
            <a:ext cx="1283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Post Back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870000" y="5029200"/>
            <a:ext cx="1158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Post Left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"/>
          <p:cNvSpPr/>
          <p:nvPr/>
        </p:nvSpPr>
        <p:spPr>
          <a:xfrm>
            <a:off x="914400" y="5029200"/>
            <a:ext cx="779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Initial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2286000" y="5029200"/>
            <a:ext cx="1324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9211e"/>
                </a:solidFill>
                <a:latin typeface="Arial"/>
              </a:rPr>
              <a:t>Post Front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457200" y="2854080"/>
            <a:ext cx="3885840" cy="80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Drift: Difference between start and end sensor value in a neutral state.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9" name="PlaceHolder 11"/>
          <p:cNvSpPr/>
          <p:nvPr/>
        </p:nvSpPr>
        <p:spPr>
          <a:xfrm>
            <a:off x="123840" y="2057400"/>
            <a:ext cx="11991600" cy="44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Calibration Experiments Results (Drift Analysis):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1184760" y="3141000"/>
            <a:ext cx="1934640" cy="1523160"/>
          </a:xfrm>
          <a:prstGeom prst="rect">
            <a:avLst/>
          </a:prstGeom>
          <a:ln w="0">
            <a:noFill/>
          </a:ln>
        </p:spPr>
      </p:pic>
      <p:pic>
        <p:nvPicPr>
          <p:cNvPr id="331" name="" descr=""/>
          <p:cNvPicPr/>
          <p:nvPr/>
        </p:nvPicPr>
        <p:blipFill>
          <a:blip r:embed="rId2"/>
          <a:stretch/>
        </p:blipFill>
        <p:spPr>
          <a:xfrm>
            <a:off x="3600000" y="3141000"/>
            <a:ext cx="2034000" cy="152316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3"/>
          <a:stretch/>
        </p:blipFill>
        <p:spPr>
          <a:xfrm>
            <a:off x="6008400" y="3141000"/>
            <a:ext cx="2034000" cy="1523160"/>
          </a:xfrm>
          <a:prstGeom prst="rect">
            <a:avLst/>
          </a:prstGeom>
          <a:ln w="0">
            <a:noFill/>
          </a:ln>
        </p:spPr>
      </p:pic>
      <p:pic>
        <p:nvPicPr>
          <p:cNvPr id="333" name="" descr=""/>
          <p:cNvPicPr/>
          <p:nvPr/>
        </p:nvPicPr>
        <p:blipFill>
          <a:blip r:embed="rId4"/>
          <a:stretch/>
        </p:blipFill>
        <p:spPr>
          <a:xfrm>
            <a:off x="8523000" y="3141000"/>
            <a:ext cx="2034000" cy="1523160"/>
          </a:xfrm>
          <a:prstGeom prst="rect">
            <a:avLst/>
          </a:prstGeom>
          <a:ln w="0">
            <a:noFill/>
          </a:ln>
        </p:spPr>
      </p:pic>
      <p:pic>
        <p:nvPicPr>
          <p:cNvPr id="334" name="" descr=""/>
          <p:cNvPicPr/>
          <p:nvPr/>
        </p:nvPicPr>
        <p:blipFill>
          <a:blip r:embed="rId5"/>
          <a:stretch/>
        </p:blipFill>
        <p:spPr>
          <a:xfrm>
            <a:off x="2433960" y="4893120"/>
            <a:ext cx="2034000" cy="1523160"/>
          </a:xfrm>
          <a:prstGeom prst="rect">
            <a:avLst/>
          </a:prstGeom>
          <a:ln w="0">
            <a:noFill/>
          </a:ln>
        </p:spPr>
      </p:pic>
      <p:pic>
        <p:nvPicPr>
          <p:cNvPr id="335" name="" descr=""/>
          <p:cNvPicPr/>
          <p:nvPr/>
        </p:nvPicPr>
        <p:blipFill>
          <a:blip r:embed="rId6"/>
          <a:stretch/>
        </p:blipFill>
        <p:spPr>
          <a:xfrm>
            <a:off x="4948560" y="4893120"/>
            <a:ext cx="2034000" cy="1523160"/>
          </a:xfrm>
          <a:prstGeom prst="rect">
            <a:avLst/>
          </a:prstGeom>
          <a:ln w="0">
            <a:noFill/>
          </a:ln>
        </p:spPr>
      </p:pic>
      <p:pic>
        <p:nvPicPr>
          <p:cNvPr id="336" name="" descr=""/>
          <p:cNvPicPr/>
          <p:nvPr/>
        </p:nvPicPr>
        <p:blipFill>
          <a:blip r:embed="rId7"/>
          <a:stretch/>
        </p:blipFill>
        <p:spPr>
          <a:xfrm>
            <a:off x="7356960" y="4893120"/>
            <a:ext cx="2034000" cy="152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0" y="2514600"/>
            <a:ext cx="12191400" cy="4343040"/>
          </a:xfrm>
          <a:prstGeom prst="rect">
            <a:avLst/>
          </a:prstGeom>
          <a:ln w="0">
            <a:noFill/>
          </a:ln>
        </p:spPr>
      </p:pic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9" name="PlaceHolder 13"/>
          <p:cNvSpPr/>
          <p:nvPr/>
        </p:nvSpPr>
        <p:spPr>
          <a:xfrm>
            <a:off x="123840" y="2057400"/>
            <a:ext cx="11991600" cy="44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Calibration Experiments Results (Hysteresis Analysis):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0" y="2514600"/>
            <a:ext cx="12115440" cy="4343040"/>
          </a:xfrm>
          <a:prstGeom prst="rect">
            <a:avLst/>
          </a:prstGeom>
          <a:ln w="0">
            <a:noFill/>
          </a:ln>
        </p:spPr>
      </p:pic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0" y="2514600"/>
            <a:ext cx="12191760" cy="4343040"/>
          </a:xfrm>
          <a:prstGeom prst="rect">
            <a:avLst/>
          </a:prstGeom>
          <a:ln w="0">
            <a:noFill/>
          </a:ln>
        </p:spPr>
      </p:pic>
      <p:sp>
        <p:nvSpPr>
          <p:cNvPr id="342" name=""/>
          <p:cNvSpPr/>
          <p:nvPr/>
        </p:nvSpPr>
        <p:spPr>
          <a:xfrm>
            <a:off x="8458200" y="2854080"/>
            <a:ext cx="3417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c9211e"/>
                </a:solidFill>
                <a:latin typeface="Arial"/>
              </a:rPr>
              <a:t>Max. Hysteresis Error Sensor 2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3" name=""/>
          <p:cNvSpPr/>
          <p:nvPr/>
        </p:nvSpPr>
        <p:spPr>
          <a:xfrm>
            <a:off x="8229600" y="2854080"/>
            <a:ext cx="228240" cy="34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16200" y="10800"/>
                  <a:pt x="21600" y="10800"/>
                </a:cubicBezTo>
                <a:cubicBezTo>
                  <a:pt x="162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5400" y="21600"/>
                  <a:pt x="0" y="21600"/>
                </a:cubicBez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" descr=""/>
          <p:cNvPicPr/>
          <p:nvPr/>
        </p:nvPicPr>
        <p:blipFill>
          <a:blip r:embed="rId4"/>
          <a:stretch/>
        </p:blipFill>
        <p:spPr>
          <a:xfrm>
            <a:off x="0" y="2514600"/>
            <a:ext cx="12191400" cy="4343040"/>
          </a:xfrm>
          <a:prstGeom prst="rect">
            <a:avLst/>
          </a:prstGeom>
          <a:ln w="0">
            <a:noFill/>
          </a:ln>
        </p:spPr>
      </p:pic>
      <p:sp>
        <p:nvSpPr>
          <p:cNvPr id="345" name=""/>
          <p:cNvSpPr/>
          <p:nvPr/>
        </p:nvSpPr>
        <p:spPr>
          <a:xfrm>
            <a:off x="1143000" y="3200400"/>
            <a:ext cx="914040" cy="330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0800" y="0"/>
                  <a:pt x="0" y="0"/>
                  <a:pt x="0" y="0"/>
                </a:cubicBezTo>
                <a:lnTo>
                  <a:pt x="0" y="21600"/>
                </a:lnTo>
                <a:cubicBezTo>
                  <a:pt x="0" y="21600"/>
                  <a:pt x="10800" y="21600"/>
                  <a:pt x="21600" y="21600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"/>
          <p:cNvSpPr/>
          <p:nvPr/>
        </p:nvSpPr>
        <p:spPr>
          <a:xfrm>
            <a:off x="2057400" y="3200400"/>
            <a:ext cx="3200400" cy="360"/>
          </a:xfrm>
          <a:prstGeom prst="line">
            <a:avLst/>
          </a:prstGeom>
          <a:ln cap="rnd" w="10080">
            <a:solidFill>
              <a:srgbClr val="3465a4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"/>
          <p:cNvSpPr/>
          <p:nvPr/>
        </p:nvSpPr>
        <p:spPr>
          <a:xfrm>
            <a:off x="457200" y="2854080"/>
            <a:ext cx="2387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2a6099"/>
                </a:solidFill>
                <a:latin typeface="Arial"/>
              </a:rPr>
              <a:t>Sensor 1 max. Range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5102280" y="4645080"/>
            <a:ext cx="1929240" cy="360"/>
          </a:xfrm>
          <a:prstGeom prst="line">
            <a:avLst/>
          </a:prstGeom>
          <a:ln cap="rnd" w="10080">
            <a:solidFill>
              <a:srgbClr val="ff000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>
            <a:off x="5613480" y="5029200"/>
            <a:ext cx="2387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</a:rPr>
              <a:t>Sensor 1 max. Range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6702480" y="4645080"/>
            <a:ext cx="585000" cy="21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0"/>
                  <a:pt x="21600" y="0"/>
                </a:cubicBezTo>
                <a:lnTo>
                  <a:pt x="21600" y="21600"/>
                </a:lnTo>
                <a:cubicBezTo>
                  <a:pt x="21600" y="21600"/>
                  <a:pt x="10800" y="21600"/>
                  <a:pt x="0" y="21600"/>
                </a:cubicBezTo>
              </a:path>
            </a:pathLst>
          </a:cu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5640" cy="10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Last week achievements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52" name="PlaceHolder 17"/>
          <p:cNvSpPr/>
          <p:nvPr/>
        </p:nvSpPr>
        <p:spPr>
          <a:xfrm>
            <a:off x="123840" y="2057400"/>
            <a:ext cx="11991600" cy="44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Calibration Experiments Results (Hysteresis Analysis):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6858000" y="2895120"/>
            <a:ext cx="4343040" cy="3276720"/>
          </a:xfrm>
          <a:prstGeom prst="rect">
            <a:avLst/>
          </a:prstGeom>
          <a:ln w="0">
            <a:noFill/>
          </a:ln>
        </p:spPr>
      </p:pic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457200" y="3863520"/>
            <a:ext cx="5463000" cy="93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2023-04-19T16:50:52Z</dcterms:modified>
  <cp:revision>1181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14</vt:r8>
  </property>
  <property fmtid="{D5CDD505-2E9C-101B-9397-08002B2CF9AE}" pid="3" name="PresentationFormat">
    <vt:lpwstr>宽屏</vt:lpwstr>
  </property>
  <property fmtid="{D5CDD505-2E9C-101B-9397-08002B2CF9AE}" pid="4" name="Slides">
    <vt:r8>21</vt:r8>
  </property>
</Properties>
</file>